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4" r:id="rId5"/>
    <p:sldId id="292" r:id="rId6"/>
    <p:sldId id="300" r:id="rId7"/>
    <p:sldId id="280" r:id="rId8"/>
    <p:sldId id="303" r:id="rId9"/>
    <p:sldId id="304" r:id="rId10"/>
    <p:sldId id="287" r:id="rId11"/>
    <p:sldId id="288" r:id="rId12"/>
    <p:sldId id="289" r:id="rId13"/>
    <p:sldId id="305" r:id="rId14"/>
    <p:sldId id="307" r:id="rId15"/>
    <p:sldId id="308" r:id="rId16"/>
    <p:sldId id="309" r:id="rId17"/>
    <p:sldId id="310" r:id="rId18"/>
    <p:sldId id="297" r:id="rId19"/>
    <p:sldId id="294" r:id="rId20"/>
    <p:sldId id="3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  <a:srgbClr val="5DAB6A"/>
    <a:srgbClr val="DF453B"/>
    <a:srgbClr val="FC8D59"/>
    <a:srgbClr val="D7301F"/>
    <a:srgbClr val="FDC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6"/>
    <p:restoredTop sz="87127"/>
  </p:normalViewPr>
  <p:slideViewPr>
    <p:cSldViewPr snapToGrid="0" snapToObjects="1">
      <p:cViewPr>
        <p:scale>
          <a:sx n="59" d="100"/>
          <a:sy n="59" d="100"/>
        </p:scale>
        <p:origin x="1576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4966C-0C56-F143-9292-068AA3F070CD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26EB9-BA48-A641-86F8-435E69B03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718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069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body parts,</a:t>
            </a:r>
            <a:r>
              <a:rPr lang="en-AU" baseline="0" dirty="0"/>
              <a:t> abundance, dependency on animal pollination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680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8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8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383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32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03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2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each transect</a:t>
            </a:r>
            <a:r>
              <a:rPr lang="en-AU" baseline="0" dirty="0"/>
              <a:t> we counted the pollen in the stigmas and looked at </a:t>
            </a:r>
            <a:r>
              <a:rPr lang="en-AU" baseline="0" dirty="0" err="1"/>
              <a:t>wether</a:t>
            </a:r>
            <a:r>
              <a:rPr lang="en-AU" baseline="0" dirty="0"/>
              <a:t> the pollen was conspecific or </a:t>
            </a:r>
            <a:r>
              <a:rPr lang="en-AU" baseline="0" dirty="0" err="1"/>
              <a:t>heterospecific</a:t>
            </a:r>
            <a:r>
              <a:rPr lang="en-AU" baseline="0" dirty="0"/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F8E85-5A42-4440-A08F-BDF2624C1B1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27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26EB9-BA48-A641-86F8-435E69B03CB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66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97D7-A5C6-8943-BA55-3AA21DB8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1A973-B13D-0940-BC24-74C52AA1C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453-81E1-D54E-AAB5-F4987AB5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3A419-51FF-AA45-BB2D-9C6BEB28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070E-978C-854F-B35F-222478A3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56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363-1430-2542-BAB0-B7F683BED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41A8-6782-AF47-B0C1-EE43FD646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913E-2A8B-3548-8913-D6DFFF412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82402-0428-D54A-8A75-9387C1B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D2200-A090-8A4A-A153-151298D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2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E0BB2-5FF4-FC42-8368-CB606DA31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34B6-E0F3-EC40-969B-032E9B64B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F248-AC56-8B43-87D8-008D0A4F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D940-8126-E047-A550-98FE53DA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1CE5-7839-164C-BD6C-E3CA6FF9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1421-530F-9042-A2B8-0287EF67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9AE4-57DE-AB42-82DB-BA34C2C0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661D-FA0E-4842-AD98-EFB51EF2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EFCE-82FB-BE41-8E63-B075D0D0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3668-6E84-A446-8357-43CBE1B5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41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FC42-484D-904B-AD0D-03C3C01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4281-642E-3C43-8129-50E912DC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521D4-89CA-F943-A7A6-7FB204EA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C4DD2-410E-2845-B5D6-B050A6A4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52F7B-3FE2-CC47-ACC2-AAA2BCE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440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05B9-B147-374C-BD40-2CA74E0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97402-460C-C64E-98F7-16349909B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3BA87-6107-8A48-A854-B7D69AB7D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C2A-97F2-F745-8726-B41B42EDC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CDEE5-E272-D744-9548-71399CDE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905F-AC29-7843-BFE1-CA5BC0C8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557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6D36-5D96-8A47-95D7-E9D57D5B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316D-5D09-F74F-B842-3CB7EEF86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15018-1E77-C84D-87B2-3DFE9862B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9F312-40B1-D247-B72D-B34D09AC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361C8-E4CF-3146-BDD7-0B4FCD667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7B10C-E31C-C648-A5E8-FFCF3684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C36F37-721F-CB40-86AB-95962EBD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4F9BB-DD7A-7246-9EAD-4DCA36EC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9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4DD-C146-2841-B9E6-07EFA0BC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2BF34-69A4-5246-9812-01A58A38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E0A5E-7DA6-FF41-B515-7BC13756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CE062-137D-1E46-AB43-7913C4E3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24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6628-2085-0849-B1F9-842C1F34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4A4A7-CD6A-7442-B901-9616950B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ECE0-F8F1-CC49-A97F-B7B388A0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56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4C60-5374-E641-B073-D1670FF1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A163-B215-3A4A-B8C3-088996B35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68A5-CED9-6B4F-BD0F-0D2873787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0C78B-46FF-4B4E-98B8-CB551C8D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E7CD-5A73-B044-AEDE-6CD6B8DC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E33BA-77AE-2C48-ADF9-65A66D2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59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9B34-5CD9-3C46-9AEE-352C5749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8083-4B24-9F44-ADEC-2C752CC8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11A7-D0DF-B34E-8307-6A4F1D328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8F743-EFAF-3F42-B7F6-842578AC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F8D90-7496-2E45-9AE4-6DA2F25C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1FC69-D00F-2F4B-931A-7E553021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59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B3D40-452D-9641-86E6-D8F91E8B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EC8A4-558A-3246-8405-19590CFD8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4272-1E9A-6A4F-BD50-378CF69E9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49E50-979A-B14E-B83A-936C41CFA4FE}" type="datetimeFigureOut">
              <a:rPr lang="en-AU" smtClean="0"/>
              <a:t>24/10/18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08850-23EA-0941-9DA2-B4D67B5B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5406-4F4F-A244-AD28-E034B2AB9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84C95-7D1F-1540-ACFE-39272184A5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51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quant_qual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efc29/github/pollen-competition/presentations/abc2018/figures/fig_con_hetero_absolute_rel_smooth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file:////Users/efc29/github/pollen-competition/presentations/abc2018/figures/fig_con_hetero_absolut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file:////Users/efc29/github/pollen-competition/presentations/abc2018/figures/fig_con_hetero_absolute_smoot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file:////Users/efc29/github/pollen-competition/presentations/abc2018/figures/fig_con_hetero_canvas.png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1038-1F1E-E44E-B57C-C237556F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2628-2414-C04B-BA52-2A0EB30D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/>
              <a:t>Pollination is important</a:t>
            </a:r>
          </a:p>
          <a:p>
            <a:r>
              <a:rPr lang="en-AU" dirty="0"/>
              <a:t>we think as a positive relationship</a:t>
            </a:r>
          </a:p>
          <a:p>
            <a:r>
              <a:rPr lang="en-AU" dirty="0"/>
              <a:t>But in reality is a balance between positive and negative</a:t>
            </a:r>
          </a:p>
          <a:p>
            <a:r>
              <a:rPr lang="en-AU" dirty="0"/>
              <a:t>Therefore We want to understand the competition </a:t>
            </a:r>
          </a:p>
          <a:p>
            <a:r>
              <a:rPr lang="en-AU" dirty="0"/>
              <a:t>There trade off between the number of partners and the benefit</a:t>
            </a:r>
          </a:p>
          <a:p>
            <a:r>
              <a:rPr lang="en-AU" dirty="0"/>
              <a:t>But we don’t know if that a thing? And how it relates to quantity and quality</a:t>
            </a:r>
          </a:p>
          <a:p>
            <a:r>
              <a:rPr lang="en-AU" dirty="0"/>
              <a:t>Therefore we do that here</a:t>
            </a:r>
          </a:p>
          <a:p>
            <a:r>
              <a:rPr lang="en-AU" dirty="0"/>
              <a:t>But its not possible because you need lots of data</a:t>
            </a:r>
          </a:p>
          <a:p>
            <a:r>
              <a:rPr lang="en-AU" dirty="0"/>
              <a:t>We collect four aspects of pollination at community level</a:t>
            </a:r>
          </a:p>
          <a:p>
            <a:r>
              <a:rPr lang="en-AU" dirty="0"/>
              <a:t>We bootstrap set of models</a:t>
            </a:r>
          </a:p>
          <a:p>
            <a:r>
              <a:rPr lang="en-AU" dirty="0"/>
              <a:t>Construct quantity and quality</a:t>
            </a:r>
          </a:p>
          <a:p>
            <a:r>
              <a:rPr lang="en-AU" dirty="0"/>
              <a:t>It’s a thing but not a biggie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80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3B85E-7141-E642-8077-40087A14CE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750" l="10000" r="97167">
                        <a14:foregroundMark x1="96167" y1="36500" x2="95083" y2="79500"/>
                        <a14:foregroundMark x1="95083" y1="79500" x2="91833" y2="87375"/>
                        <a14:foregroundMark x1="91833" y1="87375" x2="47583" y2="95375"/>
                        <a14:foregroundMark x1="47583" y1="95375" x2="43500" y2="91500"/>
                        <a14:foregroundMark x1="43500" y1="91500" x2="42583" y2="84375"/>
                        <a14:foregroundMark x1="96750" y1="45875" x2="96750" y2="78750"/>
                        <a14:foregroundMark x1="96750" y1="78750" x2="92583" y2="93250"/>
                        <a14:foregroundMark x1="92583" y1="93250" x2="87667" y2="98375"/>
                        <a14:foregroundMark x1="87667" y1="98375" x2="45250" y2="96875"/>
                        <a14:foregroundMark x1="45250" y1="96875" x2="43833" y2="99000"/>
                        <a14:foregroundMark x1="96750" y1="97250" x2="97167" y2="39375"/>
                        <a14:foregroundMark x1="50917" y1="39375" x2="55500" y2="36375"/>
                        <a14:foregroundMark x1="55500" y1="36375" x2="55917" y2="35875"/>
                        <a14:foregroundMark x1="50667" y1="40625" x2="55417" y2="40875"/>
                        <a14:foregroundMark x1="55417" y1="40875" x2="57000" y2="40625"/>
                        <a14:foregroundMark x1="34000" y1="89750" x2="35750" y2="87500"/>
                        <a14:foregroundMark x1="39667" y1="99750" x2="34417" y2="99375"/>
                        <a14:foregroundMark x1="73000" y1="33500" x2="73250" y2="32750"/>
                        <a14:foregroundMark x1="88583" y1="32125" x2="89000" y2="32875"/>
                        <a14:foregroundMark x1="72750" y1="31250" x2="70917" y2="31000"/>
                        <a14:foregroundMark x1="62000" y1="43500" x2="60917" y2="41875"/>
                        <a14:foregroundMark x1="44417" y1="76500" x2="44000" y2="69000"/>
                        <a14:foregroundMark x1="44000" y1="69000" x2="44917" y2="66000"/>
                        <a14:foregroundMark x1="43250" y1="66875" x2="41917" y2="68375"/>
                        <a14:foregroundMark x1="56750" y1="41250" x2="57750" y2="41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6722" y="0"/>
            <a:ext cx="10287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144D2E-7EAC-E74A-8A51-1691A4C9C2CF}"/>
              </a:ext>
            </a:extLst>
          </p:cNvPr>
          <p:cNvSpPr txBox="1"/>
          <p:nvPr/>
        </p:nvSpPr>
        <p:spPr>
          <a:xfrm>
            <a:off x="4316319" y="2667143"/>
            <a:ext cx="6245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to evaluate the trade-off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9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75E867-853A-9E40-8362-3514C78B66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679" y="1133819"/>
            <a:ext cx="6736146" cy="5724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share in pollen pool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A2128-724C-A845-82A4-66485FC7A4AB}"/>
              </a:ext>
            </a:extLst>
          </p:cNvPr>
          <p:cNvSpPr txBox="1"/>
          <p:nvPr/>
        </p:nvSpPr>
        <p:spPr>
          <a:xfrm>
            <a:off x="6512432" y="3605862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density effects</a:t>
            </a:r>
            <a:endParaRPr lang="en-AU" sz="1200" i="1" dirty="0">
              <a:solidFill>
                <a:schemeClr val="bg1">
                  <a:lumMod val="85000"/>
                </a:schemeClr>
              </a:solidFill>
              <a:latin typeface="Space Mono" panose="0200050904000002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31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B75FE-6B5A-F14A-947E-1A88D732F6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04C75-2F12-684B-825A-7BF447A6DBCD}"/>
              </a:ext>
            </a:extLst>
          </p:cNvPr>
          <p:cNvSpPr txBox="1"/>
          <p:nvPr/>
        </p:nvSpPr>
        <p:spPr>
          <a:xfrm>
            <a:off x="703509" y="978444"/>
            <a:ext cx="7411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4 explanatory variables</a:t>
            </a:r>
            <a:endParaRPr lang="en-AU" dirty="0">
              <a:latin typeface="Space Mono" panose="020005090400000200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5350E-4466-0144-B4D4-2265E9655298}"/>
              </a:ext>
            </a:extLst>
          </p:cNvPr>
          <p:cNvSpPr txBox="1"/>
          <p:nvPr/>
        </p:nvSpPr>
        <p:spPr>
          <a:xfrm>
            <a:off x="703510" y="2667144"/>
            <a:ext cx="2198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</a:t>
            </a:r>
            <a:r>
              <a:rPr lang="en-A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degree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C0977-DE13-FA4C-9FF1-09BF905167DD}"/>
              </a:ext>
            </a:extLst>
          </p:cNvPr>
          <p:cNvSpPr txBox="1"/>
          <p:nvPr/>
        </p:nvSpPr>
        <p:spPr>
          <a:xfrm>
            <a:off x="703510" y="3313475"/>
            <a:ext cx="2953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abundance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28B2F-A24A-E74F-A781-6D7BBC9D6179}"/>
              </a:ext>
            </a:extLst>
          </p:cNvPr>
          <p:cNvSpPr txBox="1"/>
          <p:nvPr/>
        </p:nvSpPr>
        <p:spPr>
          <a:xfrm>
            <a:off x="703510" y="3978969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pace Mono" panose="02000509040000020004" pitchFamily="49" charset="77"/>
              </a:rPr>
              <a:t>- share in pollen pool</a:t>
            </a:r>
            <a:endParaRPr lang="en-AU" sz="1400" dirty="0">
              <a:solidFill>
                <a:schemeClr val="tx1">
                  <a:lumMod val="65000"/>
                  <a:lumOff val="3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8A0EB-FAED-5147-801E-3CE6C0AAF317}"/>
              </a:ext>
            </a:extLst>
          </p:cNvPr>
          <p:cNvSpPr txBox="1"/>
          <p:nvPr/>
        </p:nvSpPr>
        <p:spPr>
          <a:xfrm>
            <a:off x="703510" y="4625300"/>
            <a:ext cx="6224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prstClr val="white">
                    <a:lumMod val="65000"/>
                    <a:lumOff val="35000"/>
                  </a:prstClr>
                </a:solidFill>
                <a:latin typeface="Space Mono" panose="02000509040000020004" pitchFamily="49" charset="77"/>
              </a:rPr>
              <a:t>- functional originality</a:t>
            </a:r>
            <a:endParaRPr lang="en-AU" sz="1400" dirty="0">
              <a:latin typeface="Space Mono" panose="02000509040000020004" pitchFamily="49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C98E4-81F5-024B-B6FC-B8A10B665F85}"/>
              </a:ext>
            </a:extLst>
          </p:cNvPr>
          <p:cNvSpPr txBox="1"/>
          <p:nvPr/>
        </p:nvSpPr>
        <p:spPr>
          <a:xfrm>
            <a:off x="7830101" y="4225189"/>
            <a:ext cx="2731838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traits   </a:t>
            </a:r>
            <a:b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</a:br>
            <a:r>
              <a:rPr lang="en-AU" sz="2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</a:t>
            </a:r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 phenology</a:t>
            </a:r>
          </a:p>
          <a:p>
            <a:pPr algn="r"/>
            <a:r>
              <a:rPr lang="en-AU" sz="2800" i="1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  <a:sym typeface="Wingdings" pitchFamily="2" charset="2"/>
              </a:rPr>
              <a:t>phylogeny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36FB3-5E80-6E44-A5EA-430598177A34}"/>
              </a:ext>
            </a:extLst>
          </p:cNvPr>
          <p:cNvSpPr txBox="1"/>
          <p:nvPr/>
        </p:nvSpPr>
        <p:spPr>
          <a:xfrm>
            <a:off x="10405934" y="6552741"/>
            <a:ext cx="1786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Claude W. Hamilton</a:t>
            </a:r>
          </a:p>
        </p:txBody>
      </p:sp>
    </p:spTree>
    <p:extLst>
      <p:ext uri="{BB962C8B-B14F-4D97-AF65-F5344CB8AC3E}">
        <p14:creationId xmlns:p14="http://schemas.microsoft.com/office/powerpoint/2010/main" val="37372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1445477" y="2488067"/>
            <a:ext cx="9544049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71EDDD-865C-704F-914C-F6069B0BE893}"/>
              </a:ext>
            </a:extLst>
          </p:cNvPr>
          <p:cNvGrpSpPr/>
          <p:nvPr/>
        </p:nvGrpSpPr>
        <p:grpSpPr>
          <a:xfrm>
            <a:off x="2582345" y="3137987"/>
            <a:ext cx="7027310" cy="1231947"/>
            <a:chOff x="3866605" y="2570117"/>
            <a:chExt cx="7027310" cy="124097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786F88-7A64-CD4E-A42A-B0971F00BCDA}"/>
                </a:ext>
              </a:extLst>
            </p:cNvPr>
            <p:cNvSpPr/>
            <p:nvPr/>
          </p:nvSpPr>
          <p:spPr>
            <a:xfrm>
              <a:off x="3866605" y="2570117"/>
              <a:ext cx="2304000" cy="1240971"/>
            </a:xfrm>
            <a:prstGeom prst="rect">
              <a:avLst/>
            </a:prstGeom>
            <a:solidFill>
              <a:srgbClr val="DF4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Space Mono" panose="02000509040000020004" pitchFamily="49" charset="77"/>
                </a:rPr>
                <a:t>negative</a:t>
              </a:r>
              <a:br>
                <a:rPr lang="en-AU" dirty="0">
                  <a:latin typeface="Space Mono" panose="02000509040000020004" pitchFamily="49" charset="77"/>
                </a:rPr>
              </a:br>
              <a:r>
                <a:rPr lang="en-AU" dirty="0">
                  <a:latin typeface="Space Mono" panose="02000509040000020004" pitchFamily="49" charset="77"/>
                </a:rPr>
                <a:t>effect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F40B8-7975-F148-AC4A-1AA2E30B1A8E}"/>
                </a:ext>
              </a:extLst>
            </p:cNvPr>
            <p:cNvSpPr/>
            <p:nvPr/>
          </p:nvSpPr>
          <p:spPr>
            <a:xfrm>
              <a:off x="6228260" y="2570117"/>
              <a:ext cx="2304000" cy="1240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rgbClr val="4B4B4B"/>
                  </a:solidFill>
                  <a:latin typeface="Space Mono" panose="02000509040000020004" pitchFamily="49" charset="77"/>
                </a:rPr>
                <a:t>neutral</a:t>
              </a:r>
              <a:br>
                <a:rPr lang="en-AU" dirty="0">
                  <a:solidFill>
                    <a:srgbClr val="4B4B4B"/>
                  </a:solidFill>
                  <a:latin typeface="Space Mono" panose="02000509040000020004" pitchFamily="49" charset="77"/>
                </a:rPr>
              </a:br>
              <a:r>
                <a:rPr lang="en-AU" dirty="0">
                  <a:solidFill>
                    <a:srgbClr val="4B4B4B"/>
                  </a:solidFill>
                  <a:latin typeface="Space Mono" panose="02000509040000020004" pitchFamily="49" charset="77"/>
                </a:rPr>
                <a:t>effect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799378-1B88-4D41-90D8-50BC25AF761B}"/>
                </a:ext>
              </a:extLst>
            </p:cNvPr>
            <p:cNvSpPr/>
            <p:nvPr/>
          </p:nvSpPr>
          <p:spPr>
            <a:xfrm>
              <a:off x="8589915" y="2570117"/>
              <a:ext cx="2304000" cy="1240971"/>
            </a:xfrm>
            <a:prstGeom prst="rect">
              <a:avLst/>
            </a:prstGeom>
            <a:solidFill>
              <a:srgbClr val="5DAB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Space Mono" panose="02000509040000020004" pitchFamily="49" charset="77"/>
                </a:rPr>
                <a:t>positive</a:t>
              </a:r>
              <a:br>
                <a:rPr lang="en-AU" dirty="0">
                  <a:latin typeface="Space Mono" panose="02000509040000020004" pitchFamily="49" charset="77"/>
                </a:rPr>
              </a:br>
              <a:r>
                <a:rPr lang="en-AU" dirty="0">
                  <a:latin typeface="Space Mono" panose="02000509040000020004" pitchFamily="49" charset="77"/>
                </a:rPr>
                <a:t>effect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9F4D276-B858-3E47-90E6-5F477BDDFB8E}"/>
              </a:ext>
            </a:extLst>
          </p:cNvPr>
          <p:cNvSpPr/>
          <p:nvPr/>
        </p:nvSpPr>
        <p:spPr>
          <a:xfrm>
            <a:off x="1695451" y="2183267"/>
            <a:ext cx="9544049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9C3BD4-57CF-1746-8135-D0EB061B8972}"/>
              </a:ext>
            </a:extLst>
          </p:cNvPr>
          <p:cNvSpPr/>
          <p:nvPr/>
        </p:nvSpPr>
        <p:spPr>
          <a:xfrm>
            <a:off x="952500" y="2633662"/>
            <a:ext cx="283571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27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3832413" y="2488067"/>
            <a:ext cx="7177398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D968C-62A0-2544-9F53-847E61FBDD4E}"/>
              </a:ext>
            </a:extLst>
          </p:cNvPr>
          <p:cNvSpPr/>
          <p:nvPr/>
        </p:nvSpPr>
        <p:spPr>
          <a:xfrm>
            <a:off x="1483660" y="2488067"/>
            <a:ext cx="2348753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559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3845859" y="2488067"/>
            <a:ext cx="4719917" cy="27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11077-4093-844A-B28D-A6B9E99143EE}"/>
              </a:ext>
            </a:extLst>
          </p:cNvPr>
          <p:cNvSpPr/>
          <p:nvPr/>
        </p:nvSpPr>
        <p:spPr>
          <a:xfrm>
            <a:off x="1485900" y="2488067"/>
            <a:ext cx="2359959" cy="2724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08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2EC45A7-F52E-7342-A5B0-DDC412481C82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52500" y="1500187"/>
            <a:ext cx="10287000" cy="3857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1673A1-39E0-7C46-A36B-075E30936770}"/>
              </a:ext>
            </a:extLst>
          </p:cNvPr>
          <p:cNvSpPr/>
          <p:nvPr/>
        </p:nvSpPr>
        <p:spPr>
          <a:xfrm>
            <a:off x="8592671" y="2488067"/>
            <a:ext cx="2460811" cy="2724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11077-4093-844A-B28D-A6B9E99143EE}"/>
              </a:ext>
            </a:extLst>
          </p:cNvPr>
          <p:cNvSpPr/>
          <p:nvPr/>
        </p:nvSpPr>
        <p:spPr>
          <a:xfrm>
            <a:off x="1485900" y="2488067"/>
            <a:ext cx="2359959" cy="27241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71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19553-7EA9-D24E-9DF6-6C821B36F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38" b="91371" l="10000" r="90000">
                        <a14:foregroundMark x1="23929" y1="41371" x2="22286" y2="59391"/>
                        <a14:foregroundMark x1="29214" y1="51396" x2="51429" y2="52665"/>
                        <a14:foregroundMark x1="51429" y1="52665" x2="50571" y2="51650"/>
                        <a14:foregroundMark x1="39071" y1="43782" x2="37429" y2="66371"/>
                        <a14:foregroundMark x1="37429" y1="66371" x2="31071" y2="70305"/>
                        <a14:foregroundMark x1="31071" y1="70305" x2="31643" y2="70431"/>
                        <a14:foregroundMark x1="54000" y1="43020" x2="54714" y2="66371"/>
                        <a14:foregroundMark x1="54714" y1="66371" x2="56571" y2="78426"/>
                        <a14:foregroundMark x1="62786" y1="48096" x2="63214" y2="76777"/>
                        <a14:foregroundMark x1="63214" y1="76777" x2="66000" y2="86802"/>
                        <a14:foregroundMark x1="70214" y1="44036" x2="70643" y2="64721"/>
                        <a14:foregroundMark x1="65214" y1="44036" x2="74143" y2="43274"/>
                        <a14:foregroundMark x1="75786" y1="41117" x2="78429" y2="61294"/>
                        <a14:foregroundMark x1="78429" y1="61294" x2="78857" y2="62056"/>
                        <a14:foregroundMark x1="86071" y1="89721" x2="17714" y2="91624"/>
                        <a14:foregroundMark x1="36786" y1="44036" x2="41500" y2="43782"/>
                        <a14:foregroundMark x1="52643" y1="56726" x2="50714" y2="64213"/>
                        <a14:foregroundMark x1="46500" y1="6345" x2="46786" y2="11041"/>
                        <a14:foregroundMark x1="48214" y1="5838" x2="48214" y2="87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0999" y="2625271"/>
            <a:ext cx="8890000" cy="5003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C894C9-F3D0-6E4C-9B41-94FAF1F8E779}"/>
              </a:ext>
            </a:extLst>
          </p:cNvPr>
          <p:cNvSpPr txBox="1">
            <a:spLocks/>
          </p:cNvSpPr>
          <p:nvPr/>
        </p:nvSpPr>
        <p:spPr>
          <a:xfrm>
            <a:off x="1774134" y="1413931"/>
            <a:ext cx="8643730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what is the strategy?</a:t>
            </a:r>
          </a:p>
        </p:txBody>
      </p:sp>
    </p:spTree>
    <p:extLst>
      <p:ext uri="{BB962C8B-B14F-4D97-AF65-F5344CB8AC3E}">
        <p14:creationId xmlns:p14="http://schemas.microsoft.com/office/powerpoint/2010/main" val="257055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7" t="3104" r="2059" b="16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6400" y="2721114"/>
            <a:ext cx="7253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small trade-off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3736777"/>
            <a:ext cx="9011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perhaps plants are using mechanisms to overcome it</a:t>
            </a:r>
          </a:p>
        </p:txBody>
      </p:sp>
    </p:spTree>
    <p:extLst>
      <p:ext uri="{BB962C8B-B14F-4D97-AF65-F5344CB8AC3E}">
        <p14:creationId xmlns:p14="http://schemas.microsoft.com/office/powerpoint/2010/main" val="52442868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03615" y="6581001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Helena </a:t>
            </a:r>
            <a:r>
              <a:rPr lang="en-AU" sz="1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Jole</a:t>
            </a:r>
            <a:endParaRPr lang="en-AU" sz="1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8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3BF02A-D089-EF45-8245-600CB0EB9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BC077-7B91-B34A-B601-EEC02E39F385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5800937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the pollination</a:t>
            </a:r>
          </a:p>
          <a:p>
            <a:r>
              <a: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trade-off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1F6B04-4A0D-DF4E-BC5B-7DA71C976174}"/>
              </a:ext>
            </a:extLst>
          </p:cNvPr>
          <p:cNvSpPr txBox="1">
            <a:spLocks/>
          </p:cNvSpPr>
          <p:nvPr/>
        </p:nvSpPr>
        <p:spPr>
          <a:xfrm>
            <a:off x="726128" y="4675437"/>
            <a:ext cx="3308118" cy="1428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Fernando Cagua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Hugo Marrero</a:t>
            </a: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Jason </a:t>
            </a:r>
            <a:r>
              <a:rPr lang="en-AU" sz="2400" dirty="0" err="1">
                <a:solidFill>
                  <a:schemeClr val="bg1">
                    <a:lumMod val="50000"/>
                  </a:schemeClr>
                </a:solidFill>
              </a:rPr>
              <a:t>Tylianakis</a:t>
            </a:r>
            <a:endParaRPr lang="en-AU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AU" sz="2400" dirty="0">
                <a:solidFill>
                  <a:schemeClr val="bg1">
                    <a:lumMod val="50000"/>
                  </a:schemeClr>
                </a:solidFill>
              </a:rPr>
              <a:t>Daniel Stouffer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6088E9-3668-434B-8F2D-C0DDBCBFC82D}"/>
              </a:ext>
            </a:extLst>
          </p:cNvPr>
          <p:cNvSpPr txBox="1">
            <a:spLocks/>
          </p:cNvSpPr>
          <p:nvPr/>
        </p:nvSpPr>
        <p:spPr>
          <a:xfrm>
            <a:off x="726128" y="3193059"/>
            <a:ext cx="580093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bg1">
                    <a:lumMod val="7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Annual Biology Conference 2018</a:t>
            </a:r>
          </a:p>
        </p:txBody>
      </p:sp>
    </p:spTree>
    <p:extLst>
      <p:ext uri="{BB962C8B-B14F-4D97-AF65-F5344CB8AC3E}">
        <p14:creationId xmlns:p14="http://schemas.microsoft.com/office/powerpoint/2010/main" val="326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CB5CE-EAB4-D347-B403-3F1F46D5AA75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95625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AC5AAA-E07E-A642-8244-C5E4EAA51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0698"/>
          <a:stretch/>
        </p:blipFill>
        <p:spPr>
          <a:xfrm>
            <a:off x="4634323" y="-1"/>
            <a:ext cx="8157754" cy="68580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C9A83D5-DD22-BD47-AF79-A2D495A933A3}"/>
              </a:ext>
            </a:extLst>
          </p:cNvPr>
          <p:cNvSpPr txBox="1">
            <a:spLocks/>
          </p:cNvSpPr>
          <p:nvPr/>
        </p:nvSpPr>
        <p:spPr>
          <a:xfrm>
            <a:off x="726134" y="1190173"/>
            <a:ext cx="7269604" cy="18997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dirty="0">
                <a:latin typeface="Space Mono" panose="02000509040000020004" pitchFamily="49" charset="77"/>
              </a:rPr>
              <a:t>the</a:t>
            </a: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 pollination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9C3A9-AC96-394C-8F5D-770F04AE8AEC}"/>
              </a:ext>
            </a:extLst>
          </p:cNvPr>
          <p:cNvGrpSpPr/>
          <p:nvPr/>
        </p:nvGrpSpPr>
        <p:grpSpPr>
          <a:xfrm>
            <a:off x="2305812" y="3073940"/>
            <a:ext cx="4395434" cy="1644007"/>
            <a:chOff x="2305812" y="3073940"/>
            <a:chExt cx="4395434" cy="1644007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610A3CE9-4763-B446-92E1-10BA83155BAB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3975845"/>
              <a:ext cx="4395434" cy="74210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competition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28893D91-8449-1B4C-B64A-C8013FC41773}"/>
                </a:ext>
              </a:extLst>
            </p:cNvPr>
            <p:cNvSpPr txBox="1">
              <a:spLocks/>
            </p:cNvSpPr>
            <p:nvPr/>
          </p:nvSpPr>
          <p:spPr>
            <a:xfrm>
              <a:off x="2308341" y="3073940"/>
              <a:ext cx="3451809" cy="7101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Space Mono" charset="0"/>
                  <a:ea typeface="Space Mono" charset="0"/>
                  <a:cs typeface="Space Mono" charset="0"/>
                </a:defRPr>
              </a:lvl1pPr>
            </a:lstStyle>
            <a:p>
              <a:pPr algn="l"/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  <a:ea typeface="Open Sans Light" charset="0"/>
                  <a:cs typeface="Open Sans Light" charset="0"/>
                </a:rPr>
                <a:t>but also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E4633C-AF89-774F-BE7C-7C95C845D58D}"/>
              </a:ext>
            </a:extLst>
          </p:cNvPr>
          <p:cNvGrpSpPr/>
          <p:nvPr/>
        </p:nvGrpSpPr>
        <p:grpSpPr>
          <a:xfrm>
            <a:off x="2305812" y="1190173"/>
            <a:ext cx="8036525" cy="1691981"/>
            <a:chOff x="2305812" y="1190173"/>
            <a:chExt cx="8036525" cy="1691981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809D929-848F-4F4E-AE3A-0B98E1A2FF23}"/>
                </a:ext>
              </a:extLst>
            </p:cNvPr>
            <p:cNvSpPr txBox="1">
              <a:spLocks/>
            </p:cNvSpPr>
            <p:nvPr/>
          </p:nvSpPr>
          <p:spPr>
            <a:xfrm>
              <a:off x="2305812" y="2140052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95000"/>
                    </a:schemeClr>
                  </a:solidFill>
                  <a:latin typeface="Space Mono" panose="02000509040000020004" pitchFamily="49" charset="77"/>
                </a:rPr>
                <a:t>mutualism</a:t>
              </a:r>
              <a:endParaRPr lang="en-AU" sz="8000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B4B17BB-4129-854B-9301-8DD995176331}"/>
                </a:ext>
              </a:extLst>
            </p:cNvPr>
            <p:cNvSpPr txBox="1">
              <a:spLocks/>
            </p:cNvSpPr>
            <p:nvPr/>
          </p:nvSpPr>
          <p:spPr>
            <a:xfrm>
              <a:off x="6701246" y="1190173"/>
              <a:ext cx="3641091" cy="742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sz="4800" dirty="0">
                  <a:solidFill>
                    <a:schemeClr val="bg1">
                      <a:lumMod val="65000"/>
                    </a:schemeClr>
                  </a:solidFill>
                  <a:latin typeface="Space Mono" panose="02000509040000020004" pitchFamily="49" charset="77"/>
                </a:rPr>
                <a:t>is</a:t>
              </a:r>
              <a:endParaRPr lang="en-AU" sz="8000" dirty="0">
                <a:solidFill>
                  <a:schemeClr val="bg1">
                    <a:lumMod val="65000"/>
                  </a:schemeClr>
                </a:solidFill>
                <a:latin typeface="Space Mono" panose="020005090400000200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0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385C5E-D4F2-874C-B638-EAE9F7954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273" y1="30316" x2="63477" y2="27704"/>
                        <a14:foregroundMark x1="67480" y1="52187" x2="75049" y2="52066"/>
                        <a14:foregroundMark x1="75049" y1="52066" x2="76465" y2="43499"/>
                        <a14:foregroundMark x1="76465" y1="43499" x2="72559" y2="35784"/>
                        <a14:foregroundMark x1="72559" y1="35784" x2="76611" y2="27704"/>
                        <a14:foregroundMark x1="76611" y1="27704" x2="76123" y2="13670"/>
                        <a14:foregroundMark x1="77441" y1="20535" x2="87207" y2="17679"/>
                        <a14:foregroundMark x1="71143" y1="23876" x2="67676" y2="24362"/>
                        <a14:foregroundMark x1="47998" y1="72114" x2="49365" y2="72661"/>
                        <a14:foregroundMark x1="50635" y1="72965" x2="50635" y2="72965"/>
                        <a14:foregroundMark x1="51123" y1="72904" x2="51123" y2="72904"/>
                        <a14:foregroundMark x1="64746" y1="25577" x2="65674" y2="25152"/>
                        <a14:foregroundMark x1="88379" y1="17193" x2="87158" y2="17801"/>
                        <a14:foregroundMark x1="76123" y1="10693" x2="77539" y2="11361"/>
                        <a14:foregroundMark x1="87891" y1="16646" x2="89209" y2="17254"/>
                        <a14:foregroundMark x1="56494" y1="28615" x2="54541" y2="27825"/>
                        <a14:foregroundMark x1="68994" y1="23269" x2="67236" y2="23998"/>
                        <a14:foregroundMark x1="32227" y1="22053" x2="34570" y2="21993"/>
                        <a14:foregroundMark x1="34277" y1="21324" x2="34033" y2="21142"/>
                        <a14:foregroundMark x1="32813" y1="21324" x2="25146" y2="22357"/>
                        <a14:foregroundMark x1="25146" y1="22357" x2="20752" y2="30134"/>
                        <a14:foregroundMark x1="20752" y1="30134" x2="21143" y2="56501"/>
                        <a14:foregroundMark x1="22021" y1="11604" x2="22461" y2="11786"/>
                        <a14:foregroundMark x1="34424" y1="23026" x2="34326" y2="21324"/>
                        <a14:foregroundMark x1="34082" y1="21142" x2="34863" y2="21689"/>
                        <a14:foregroundMark x1="31836" y1="21324" x2="34961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600" y="493200"/>
            <a:ext cx="6120000" cy="4918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FEE78-BFD3-7D43-9881-4366A8BC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00" y="493200"/>
            <a:ext cx="6121580" cy="49199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AFD792-CD7B-F94B-B3DA-0E2930AE1E04}"/>
              </a:ext>
            </a:extLst>
          </p:cNvPr>
          <p:cNvSpPr txBox="1">
            <a:spLocks/>
          </p:cNvSpPr>
          <p:nvPr/>
        </p:nvSpPr>
        <p:spPr>
          <a:xfrm>
            <a:off x="3854673" y="4755951"/>
            <a:ext cx="4395434" cy="7421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pace Mono" panose="02000509040000020004" pitchFamily="49" charset="77"/>
              </a:rPr>
              <a:t>trade-off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?</a:t>
            </a:r>
            <a:endParaRPr lang="en-AU" sz="8000" dirty="0">
              <a:solidFill>
                <a:schemeClr val="bg1"/>
              </a:solidFill>
              <a:latin typeface="Space Mono" panose="02000509040000020004" pitchFamily="49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6E4B26-AF98-7241-83C2-F7702CD2ACD8}"/>
              </a:ext>
            </a:extLst>
          </p:cNvPr>
          <p:cNvSpPr txBox="1">
            <a:spLocks/>
          </p:cNvSpPr>
          <p:nvPr/>
        </p:nvSpPr>
        <p:spPr>
          <a:xfrm>
            <a:off x="504896" y="5498053"/>
            <a:ext cx="11093401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 of interactions vs. pollination service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29BEB-7220-DF4F-9785-7E7153EBEE50}"/>
              </a:ext>
            </a:extLst>
          </p:cNvPr>
          <p:cNvSpPr txBox="1"/>
          <p:nvPr/>
        </p:nvSpPr>
        <p:spPr>
          <a:xfrm>
            <a:off x="8337483" y="6581001"/>
            <a:ext cx="385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Illustration: Joanna </a:t>
            </a:r>
            <a:r>
              <a:rPr lang="en-AU" sz="12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Neborsky</a:t>
            </a:r>
            <a:r>
              <a:rPr lang="en-AU" sz="12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The New York Times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DD01F3-B60D-2246-A742-F8040CF1551B}"/>
              </a:ext>
            </a:extLst>
          </p:cNvPr>
          <p:cNvSpPr txBox="1">
            <a:spLocks/>
          </p:cNvSpPr>
          <p:nvPr/>
        </p:nvSpPr>
        <p:spPr>
          <a:xfrm>
            <a:off x="2096814" y="5663514"/>
            <a:ext cx="1899754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r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is there 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48AB3CF-0AE3-5F40-B8A8-B2271D569F54}"/>
              </a:ext>
            </a:extLst>
          </p:cNvPr>
          <p:cNvSpPr txBox="1">
            <a:spLocks/>
          </p:cNvSpPr>
          <p:nvPr/>
        </p:nvSpPr>
        <p:spPr>
          <a:xfrm>
            <a:off x="7704516" y="5663514"/>
            <a:ext cx="4030277" cy="471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ace Mono" charset="0"/>
                <a:ea typeface="Space Mono" charset="0"/>
                <a:cs typeface="Space Mono" charset="0"/>
              </a:defRPr>
            </a:lvl1pPr>
          </a:lstStyle>
          <a:p>
            <a:pPr algn="l"/>
            <a:r>
              <a:rPr lang="en-AU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in a community ?</a:t>
            </a:r>
          </a:p>
        </p:txBody>
      </p:sp>
    </p:spTree>
    <p:extLst>
      <p:ext uri="{BB962C8B-B14F-4D97-AF65-F5344CB8AC3E}">
        <p14:creationId xmlns:p14="http://schemas.microsoft.com/office/powerpoint/2010/main" val="60528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11088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3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8687258" y="6581001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2EF5D-C34D-F041-98FD-C398C15DC434}"/>
              </a:ext>
            </a:extLst>
          </p:cNvPr>
          <p:cNvSpPr txBox="1">
            <a:spLocks/>
          </p:cNvSpPr>
          <p:nvPr/>
        </p:nvSpPr>
        <p:spPr>
          <a:xfrm>
            <a:off x="1223979" y="3243543"/>
            <a:ext cx="9744038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quantity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 </a:t>
            </a:r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quality 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  <a:latin typeface="Space Mono" panose="02000509040000020004" pitchFamily="49" charset="77"/>
              </a:rPr>
              <a:t>of the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5627C-3865-E543-A2BF-9246B527D746}"/>
              </a:ext>
            </a:extLst>
          </p:cNvPr>
          <p:cNvSpPr txBox="1">
            <a:spLocks/>
          </p:cNvSpPr>
          <p:nvPr/>
        </p:nvSpPr>
        <p:spPr>
          <a:xfrm>
            <a:off x="2133123" y="2208554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need to measure the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771097-FF6C-DA4F-859D-EB1E1C4A7D88}"/>
              </a:ext>
            </a:extLst>
          </p:cNvPr>
          <p:cNvSpPr txBox="1">
            <a:spLocks/>
          </p:cNvSpPr>
          <p:nvPr/>
        </p:nvSpPr>
        <p:spPr>
          <a:xfrm>
            <a:off x="1384260" y="3265385"/>
            <a:ext cx="942347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pollination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2D726F-A57E-8945-BA35-D3E8BC799DF2}"/>
              </a:ext>
            </a:extLst>
          </p:cNvPr>
          <p:cNvSpPr txBox="1">
            <a:spLocks/>
          </p:cNvSpPr>
          <p:nvPr/>
        </p:nvSpPr>
        <p:spPr>
          <a:xfrm>
            <a:off x="2133123" y="221947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210444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1782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A8C5E34-13F6-5140-A01E-BF2262F05734}"/>
              </a:ext>
            </a:extLst>
          </p:cNvPr>
          <p:cNvGrpSpPr/>
          <p:nvPr/>
        </p:nvGrpSpPr>
        <p:grpSpPr>
          <a:xfrm>
            <a:off x="703509" y="790676"/>
            <a:ext cx="12192000" cy="6039064"/>
            <a:chOff x="0" y="419201"/>
            <a:chExt cx="12192000" cy="60390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60F46A-A119-4A49-A2F2-26D48392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19201"/>
              <a:ext cx="12192000" cy="60390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4B7E64-E1C3-7C40-AEEA-F833CB35104F}"/>
                </a:ext>
              </a:extLst>
            </p:cNvPr>
            <p:cNvSpPr txBox="1"/>
            <p:nvPr/>
          </p:nvSpPr>
          <p:spPr>
            <a:xfrm>
              <a:off x="8541068" y="6209526"/>
              <a:ext cx="28889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10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Photo: Martin </a:t>
              </a:r>
              <a:r>
                <a:rPr lang="en-AU" sz="1000" dirty="0" err="1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Oeggerli</a:t>
              </a:r>
              <a:r>
                <a:rPr lang="en-AU" sz="10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– National Geographic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475E09B-A498-C54D-B8B4-6F6FCF2FB6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902" b="73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487FC-9EE0-5244-8501-F5562EA6A929}"/>
              </a:ext>
            </a:extLst>
          </p:cNvPr>
          <p:cNvSpPr txBox="1"/>
          <p:nvPr/>
        </p:nvSpPr>
        <p:spPr>
          <a:xfrm>
            <a:off x="9246963" y="6581001"/>
            <a:ext cx="2945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Dartmouth Electron Microscope Facility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D46345-017D-3242-9925-40CE45DE6557}"/>
              </a:ext>
            </a:extLst>
          </p:cNvPr>
          <p:cNvSpPr txBox="1">
            <a:spLocks/>
          </p:cNvSpPr>
          <p:nvPr/>
        </p:nvSpPr>
        <p:spPr>
          <a:xfrm>
            <a:off x="837297" y="4225735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pollen on stigmas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6EB593-1C04-454B-9882-E20F2173197D}"/>
              </a:ext>
            </a:extLst>
          </p:cNvPr>
          <p:cNvSpPr txBox="1">
            <a:spLocks/>
          </p:cNvSpPr>
          <p:nvPr/>
        </p:nvSpPr>
        <p:spPr>
          <a:xfrm>
            <a:off x="6004980" y="3267822"/>
            <a:ext cx="5765411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 err="1">
                <a:solidFill>
                  <a:schemeClr val="bg1"/>
                </a:solidFill>
                <a:latin typeface="Space Mono" panose="02000509040000020004" pitchFamily="49" charset="77"/>
              </a:rPr>
              <a:t>heterospecific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6C211A-83F0-4C43-B1C6-2FF0E886D998}"/>
              </a:ext>
            </a:extLst>
          </p:cNvPr>
          <p:cNvSpPr txBox="1">
            <a:spLocks/>
          </p:cNvSpPr>
          <p:nvPr/>
        </p:nvSpPr>
        <p:spPr>
          <a:xfrm>
            <a:off x="780147" y="3267822"/>
            <a:ext cx="5224833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800" b="1" dirty="0">
                <a:solidFill>
                  <a:schemeClr val="bg1"/>
                </a:solidFill>
                <a:latin typeface="Space Mono" panose="02000509040000020004" pitchFamily="49" charset="77"/>
              </a:rPr>
              <a:t>conspecific</a:t>
            </a:r>
            <a:r>
              <a:rPr lang="en-AU" sz="4800" dirty="0">
                <a:solidFill>
                  <a:schemeClr val="bg1"/>
                </a:solidFill>
                <a:latin typeface="Space Mono" panose="02000509040000020004" pitchFamily="49" charset="77"/>
              </a:rPr>
              <a:t> &amp;</a:t>
            </a:r>
            <a:endParaRPr lang="en-AU" sz="4800" b="1" dirty="0">
              <a:solidFill>
                <a:schemeClr val="bg1">
                  <a:lumMod val="95000"/>
                </a:schemeClr>
              </a:solidFill>
              <a:latin typeface="Space Mono" panose="02000509040000020004" pitchFamily="49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13EA39C-249F-054C-929B-62B4ED241C8F}"/>
              </a:ext>
            </a:extLst>
          </p:cNvPr>
          <p:cNvSpPr txBox="1">
            <a:spLocks/>
          </p:cNvSpPr>
          <p:nvPr/>
        </p:nvSpPr>
        <p:spPr>
          <a:xfrm>
            <a:off x="837297" y="1725533"/>
            <a:ext cx="7925749" cy="8012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bg1">
                    <a:lumMod val="85000"/>
                  </a:schemeClr>
                </a:solidFill>
                <a:latin typeface="Space Mono" panose="02000509040000020004" pitchFamily="49" charset="77"/>
              </a:rPr>
              <a:t>we measure the</a:t>
            </a:r>
          </a:p>
        </p:txBody>
      </p:sp>
    </p:spTree>
    <p:extLst>
      <p:ext uri="{BB962C8B-B14F-4D97-AF65-F5344CB8AC3E}">
        <p14:creationId xmlns:p14="http://schemas.microsoft.com/office/powerpoint/2010/main" val="9685931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-0.42201 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-0.00027 -0.11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4" grpId="0"/>
      <p:bldP spid="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509" y="790676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C503E8-4BAB-2742-928B-F3D147A52F66}"/>
              </a:ext>
            </a:extLst>
          </p:cNvPr>
          <p:cNvGrpSpPr/>
          <p:nvPr/>
        </p:nvGrpSpPr>
        <p:grpSpPr>
          <a:xfrm>
            <a:off x="703509" y="248194"/>
            <a:ext cx="6219805" cy="6304547"/>
            <a:chOff x="703509" y="248194"/>
            <a:chExt cx="6219805" cy="63045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0ED714-A73F-1E48-95E6-EA03F9937C33}"/>
                </a:ext>
              </a:extLst>
            </p:cNvPr>
            <p:cNvSpPr/>
            <p:nvPr/>
          </p:nvSpPr>
          <p:spPr>
            <a:xfrm>
              <a:off x="703509" y="248194"/>
              <a:ext cx="6219805" cy="630454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423F2F-AC4F-0742-ACDC-BEA4B3800EDF}"/>
                </a:ext>
              </a:extLst>
            </p:cNvPr>
            <p:cNvSpPr txBox="1"/>
            <p:nvPr/>
          </p:nvSpPr>
          <p:spPr>
            <a:xfrm>
              <a:off x="2022490" y="2486819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1">
                      <a:lumMod val="85000"/>
                    </a:schemeClr>
                  </a:solidFill>
                  <a:latin typeface="Space Mono" panose="02000509040000020004" pitchFamily="49" charset="77"/>
                  <a:ea typeface="Open Sans" panose="020B0606030504020204" pitchFamily="34" charset="0"/>
                  <a:cs typeface="Open Sans" panose="020B0606030504020204" pitchFamily="34" charset="0"/>
                </a:rPr>
                <a:t>quantity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34AFDB2-5EF4-5749-9CDE-8902D59E7950}"/>
                </a:ext>
              </a:extLst>
            </p:cNvPr>
            <p:cNvCxnSpPr/>
            <p:nvPr/>
          </p:nvCxnSpPr>
          <p:spPr>
            <a:xfrm flipV="1">
              <a:off x="2743200" y="1371636"/>
              <a:ext cx="0" cy="1110342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32AA5F-9E03-C440-A5BE-9917B4AF1409}"/>
                </a:ext>
              </a:extLst>
            </p:cNvPr>
            <p:cNvSpPr txBox="1"/>
            <p:nvPr/>
          </p:nvSpPr>
          <p:spPr>
            <a:xfrm>
              <a:off x="4923884" y="5022115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chemeClr val="bg1">
                      <a:lumMod val="85000"/>
                    </a:schemeClr>
                  </a:solidFill>
                  <a:latin typeface="Space Mono" panose="02000509040000020004" pitchFamily="49" charset="77"/>
                  <a:ea typeface="Open Sans" panose="020B0606030504020204" pitchFamily="34" charset="0"/>
                  <a:cs typeface="Open Sans" panose="020B0606030504020204" pitchFamily="34" charset="0"/>
                </a:rPr>
                <a:t>quality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EDD945-EAD2-FE41-B386-B3732F4E4E9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496879" y="4932625"/>
              <a:ext cx="0" cy="1110342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37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10755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A20B5-FB52-3F47-8FC5-822CB618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381" y="790360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C32A5-DEC9-284C-9D6E-90C7BBFBEB9F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798759" y="428309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A20B5-FB52-3F47-8FC5-822CB618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6381" y="790360"/>
            <a:ext cx="12192000" cy="6039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3068" y="6552741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Photo: Martin </a:t>
            </a:r>
            <a:r>
              <a:rPr lang="en-AU" sz="100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Oeggerli</a:t>
            </a:r>
            <a:r>
              <a:rPr lang="en-AU" sz="10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National Geographic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DFCEC-7F82-3D47-8EBE-216835AA2AEA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0F045-C3A6-BE4B-BF43-D6251B021F47}"/>
              </a:ext>
            </a:extLst>
          </p:cNvPr>
          <p:cNvPicPr>
            <a:picLocks noChangeAspect="1"/>
          </p:cNvPicPr>
          <p:nvPr/>
        </p:nvPicPr>
        <p:blipFill>
          <a:blip r:embed="rId6" r:link="rId7"/>
          <a:stretch>
            <a:fillRect/>
          </a:stretch>
        </p:blipFill>
        <p:spPr>
          <a:xfrm>
            <a:off x="798759" y="428625"/>
            <a:ext cx="6000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354</Words>
  <Application>Microsoft Macintosh PowerPoint</Application>
  <PresentationFormat>Widescreen</PresentationFormat>
  <Paragraphs>83</Paragraphs>
  <Slides>20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Open Sans</vt:lpstr>
      <vt:lpstr>Open Sans Light</vt:lpstr>
      <vt:lpstr>Space Mono</vt:lpstr>
      <vt:lpstr>Wingdings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Cagua</dc:creator>
  <cp:lastModifiedBy>Fernando Cagua</cp:lastModifiedBy>
  <cp:revision>56</cp:revision>
  <dcterms:created xsi:type="dcterms:W3CDTF">2018-10-08T22:24:29Z</dcterms:created>
  <dcterms:modified xsi:type="dcterms:W3CDTF">2018-10-24T12:02:58Z</dcterms:modified>
</cp:coreProperties>
</file>